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sldIdLst>
    <p:sldId id="256" r:id="rId5"/>
    <p:sldId id="257" r:id="rId6"/>
    <p:sldId id="259" r:id="rId7"/>
    <p:sldId id="262" r:id="rId8"/>
    <p:sldId id="260" r:id="rId9"/>
    <p:sldId id="258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A176D1-DA9D-4AD0-87F9-1227AE682FEA}" v="2" dt="2023-02-10T12:47:32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éter Farkas" userId="7836ec2d-8cec-41dd-97aa-83656323f922" providerId="ADAL" clId="{88A176D1-DA9D-4AD0-87F9-1227AE682FEA}"/>
    <pc:docChg chg="undo custSel addSld delSld modSld sldOrd">
      <pc:chgData name="Péter Farkas" userId="7836ec2d-8cec-41dd-97aa-83656323f922" providerId="ADAL" clId="{88A176D1-DA9D-4AD0-87F9-1227AE682FEA}" dt="2023-02-10T12:51:57.008" v="690" actId="2696"/>
      <pc:docMkLst>
        <pc:docMk/>
      </pc:docMkLst>
      <pc:sldChg chg="modSp mod">
        <pc:chgData name="Péter Farkas" userId="7836ec2d-8cec-41dd-97aa-83656323f922" providerId="ADAL" clId="{88A176D1-DA9D-4AD0-87F9-1227AE682FEA}" dt="2023-02-10T12:35:32.310" v="24" actId="20577"/>
        <pc:sldMkLst>
          <pc:docMk/>
          <pc:sldMk cId="1625821562" sldId="256"/>
        </pc:sldMkLst>
        <pc:spChg chg="mod">
          <ac:chgData name="Péter Farkas" userId="7836ec2d-8cec-41dd-97aa-83656323f922" providerId="ADAL" clId="{88A176D1-DA9D-4AD0-87F9-1227AE682FEA}" dt="2023-02-10T12:35:32.310" v="24" actId="20577"/>
          <ac:spMkLst>
            <pc:docMk/>
            <pc:sldMk cId="1625821562" sldId="256"/>
            <ac:spMk id="3" creationId="{6B3CD41D-AE7B-DDAA-6CFD-C12056219E6E}"/>
          </ac:spMkLst>
        </pc:spChg>
      </pc:sldChg>
      <pc:sldChg chg="addSp delSp modSp mod modClrScheme chgLayout">
        <pc:chgData name="Péter Farkas" userId="7836ec2d-8cec-41dd-97aa-83656323f922" providerId="ADAL" clId="{88A176D1-DA9D-4AD0-87F9-1227AE682FEA}" dt="2023-02-10T12:42:42.678" v="408" actId="20577"/>
        <pc:sldMkLst>
          <pc:docMk/>
          <pc:sldMk cId="2317363849" sldId="257"/>
        </pc:sldMkLst>
        <pc:spChg chg="add mod">
          <ac:chgData name="Péter Farkas" userId="7836ec2d-8cec-41dd-97aa-83656323f922" providerId="ADAL" clId="{88A176D1-DA9D-4AD0-87F9-1227AE682FEA}" dt="2023-02-10T12:42:42.678" v="408" actId="20577"/>
          <ac:spMkLst>
            <pc:docMk/>
            <pc:sldMk cId="2317363849" sldId="257"/>
            <ac:spMk id="2" creationId="{332EEBC4-8F61-FCE9-B283-F8C7EBC41FDA}"/>
          </ac:spMkLst>
        </pc:spChg>
        <pc:spChg chg="add del mod ord">
          <ac:chgData name="Péter Farkas" userId="7836ec2d-8cec-41dd-97aa-83656323f922" providerId="ADAL" clId="{88A176D1-DA9D-4AD0-87F9-1227AE682FEA}" dt="2023-02-10T12:41:06.340" v="343" actId="700"/>
          <ac:spMkLst>
            <pc:docMk/>
            <pc:sldMk cId="2317363849" sldId="257"/>
            <ac:spMk id="4" creationId="{2331AFD2-610F-7B55-C2D6-136D849875D9}"/>
          </ac:spMkLst>
        </pc:spChg>
        <pc:spChg chg="mod ord">
          <ac:chgData name="Péter Farkas" userId="7836ec2d-8cec-41dd-97aa-83656323f922" providerId="ADAL" clId="{88A176D1-DA9D-4AD0-87F9-1227AE682FEA}" dt="2023-02-10T12:41:06.340" v="343" actId="700"/>
          <ac:spMkLst>
            <pc:docMk/>
            <pc:sldMk cId="2317363849" sldId="257"/>
            <ac:spMk id="13" creationId="{3561658A-6B42-8CEA-72EA-BE69F1104BC4}"/>
          </ac:spMkLst>
        </pc:spChg>
        <pc:spChg chg="del">
          <ac:chgData name="Péter Farkas" userId="7836ec2d-8cec-41dd-97aa-83656323f922" providerId="ADAL" clId="{88A176D1-DA9D-4AD0-87F9-1227AE682FEA}" dt="2023-02-10T12:35:58.602" v="59" actId="478"/>
          <ac:spMkLst>
            <pc:docMk/>
            <pc:sldMk cId="2317363849" sldId="257"/>
            <ac:spMk id="14" creationId="{D4F70CB9-5A28-FEFC-A8B3-7299401D7420}"/>
          </ac:spMkLst>
        </pc:spChg>
        <pc:spChg chg="del">
          <ac:chgData name="Péter Farkas" userId="7836ec2d-8cec-41dd-97aa-83656323f922" providerId="ADAL" clId="{88A176D1-DA9D-4AD0-87F9-1227AE682FEA}" dt="2023-02-10T12:35:52.796" v="54" actId="478"/>
          <ac:spMkLst>
            <pc:docMk/>
            <pc:sldMk cId="2317363849" sldId="257"/>
            <ac:spMk id="17" creationId="{B1E7DDE9-1B38-E072-2CD3-7D34FB6638B8}"/>
          </ac:spMkLst>
        </pc:spChg>
        <pc:spChg chg="del mod">
          <ac:chgData name="Péter Farkas" userId="7836ec2d-8cec-41dd-97aa-83656323f922" providerId="ADAL" clId="{88A176D1-DA9D-4AD0-87F9-1227AE682FEA}" dt="2023-02-10T12:35:56.129" v="57" actId="478"/>
          <ac:spMkLst>
            <pc:docMk/>
            <pc:sldMk cId="2317363849" sldId="257"/>
            <ac:spMk id="18" creationId="{AE661AD7-CE0C-79BC-0138-A05F7DBDFE4B}"/>
          </ac:spMkLst>
        </pc:spChg>
        <pc:spChg chg="del">
          <ac:chgData name="Péter Farkas" userId="7836ec2d-8cec-41dd-97aa-83656323f922" providerId="ADAL" clId="{88A176D1-DA9D-4AD0-87F9-1227AE682FEA}" dt="2023-02-10T12:35:52.796" v="54" actId="478"/>
          <ac:spMkLst>
            <pc:docMk/>
            <pc:sldMk cId="2317363849" sldId="257"/>
            <ac:spMk id="19" creationId="{1F0F50C0-D5D1-D904-7136-EF8CEA492BB4}"/>
          </ac:spMkLst>
        </pc:spChg>
        <pc:spChg chg="del mod">
          <ac:chgData name="Péter Farkas" userId="7836ec2d-8cec-41dd-97aa-83656323f922" providerId="ADAL" clId="{88A176D1-DA9D-4AD0-87F9-1227AE682FEA}" dt="2023-02-10T12:35:57.329" v="58" actId="478"/>
          <ac:spMkLst>
            <pc:docMk/>
            <pc:sldMk cId="2317363849" sldId="257"/>
            <ac:spMk id="20" creationId="{6C0B7037-FA06-0112-05D6-1A60B9853EF2}"/>
          </ac:spMkLst>
        </pc:spChg>
        <pc:spChg chg="del">
          <ac:chgData name="Péter Farkas" userId="7836ec2d-8cec-41dd-97aa-83656323f922" providerId="ADAL" clId="{88A176D1-DA9D-4AD0-87F9-1227AE682FEA}" dt="2023-02-10T12:35:59.579" v="60" actId="478"/>
          <ac:spMkLst>
            <pc:docMk/>
            <pc:sldMk cId="2317363849" sldId="257"/>
            <ac:spMk id="22" creationId="{C64AEB77-5DF6-7FC2-D9BF-FA00AA311150}"/>
          </ac:spMkLst>
        </pc:spChg>
        <pc:picChg chg="del">
          <ac:chgData name="Péter Farkas" userId="7836ec2d-8cec-41dd-97aa-83656323f922" providerId="ADAL" clId="{88A176D1-DA9D-4AD0-87F9-1227AE682FEA}" dt="2023-02-10T12:35:54.124" v="55" actId="478"/>
          <ac:picMkLst>
            <pc:docMk/>
            <pc:sldMk cId="2317363849" sldId="257"/>
            <ac:picMk id="3" creationId="{4FF55EF2-F56A-ADA9-2C42-DB7CD672B958}"/>
          </ac:picMkLst>
        </pc:picChg>
        <pc:picChg chg="mod ord">
          <ac:chgData name="Péter Farkas" userId="7836ec2d-8cec-41dd-97aa-83656323f922" providerId="ADAL" clId="{88A176D1-DA9D-4AD0-87F9-1227AE682FEA}" dt="2023-02-10T12:41:06.340" v="343" actId="700"/>
          <ac:picMkLst>
            <pc:docMk/>
            <pc:sldMk cId="2317363849" sldId="257"/>
            <ac:picMk id="11" creationId="{A50A6F71-2190-839C-1134-2098C5BFE2B7}"/>
          </ac:picMkLst>
        </pc:picChg>
      </pc:sldChg>
      <pc:sldChg chg="modSp mod">
        <pc:chgData name="Péter Farkas" userId="7836ec2d-8cec-41dd-97aa-83656323f922" providerId="ADAL" clId="{88A176D1-DA9D-4AD0-87F9-1227AE682FEA}" dt="2023-02-10T12:45:58.051" v="541" actId="207"/>
        <pc:sldMkLst>
          <pc:docMk/>
          <pc:sldMk cId="110982523" sldId="259"/>
        </pc:sldMkLst>
        <pc:spChg chg="mod">
          <ac:chgData name="Péter Farkas" userId="7836ec2d-8cec-41dd-97aa-83656323f922" providerId="ADAL" clId="{88A176D1-DA9D-4AD0-87F9-1227AE682FEA}" dt="2023-02-10T12:43:00.630" v="447" actId="20577"/>
          <ac:spMkLst>
            <pc:docMk/>
            <pc:sldMk cId="110982523" sldId="259"/>
            <ac:spMk id="8" creationId="{8593A4E0-FC03-3BEF-33DB-C1738DB250FE}"/>
          </ac:spMkLst>
        </pc:spChg>
        <pc:spChg chg="mod">
          <ac:chgData name="Péter Farkas" userId="7836ec2d-8cec-41dd-97aa-83656323f922" providerId="ADAL" clId="{88A176D1-DA9D-4AD0-87F9-1227AE682FEA}" dt="2023-02-10T12:45:58.051" v="541" actId="207"/>
          <ac:spMkLst>
            <pc:docMk/>
            <pc:sldMk cId="110982523" sldId="259"/>
            <ac:spMk id="9" creationId="{D826BE12-02D6-F4CD-0372-EB7155E1857B}"/>
          </ac:spMkLst>
        </pc:spChg>
      </pc:sldChg>
      <pc:sldChg chg="modSp mod">
        <pc:chgData name="Péter Farkas" userId="7836ec2d-8cec-41dd-97aa-83656323f922" providerId="ADAL" clId="{88A176D1-DA9D-4AD0-87F9-1227AE682FEA}" dt="2023-02-10T12:48:02.537" v="604" actId="27636"/>
        <pc:sldMkLst>
          <pc:docMk/>
          <pc:sldMk cId="3177300965" sldId="260"/>
        </pc:sldMkLst>
        <pc:spChg chg="mod">
          <ac:chgData name="Péter Farkas" userId="7836ec2d-8cec-41dd-97aa-83656323f922" providerId="ADAL" clId="{88A176D1-DA9D-4AD0-87F9-1227AE682FEA}" dt="2023-02-10T12:46:22.793" v="576" actId="20577"/>
          <ac:spMkLst>
            <pc:docMk/>
            <pc:sldMk cId="3177300965" sldId="260"/>
            <ac:spMk id="2" creationId="{F3F1F0B9-8076-8D93-7874-7F37D42FE36B}"/>
          </ac:spMkLst>
        </pc:spChg>
        <pc:spChg chg="mod">
          <ac:chgData name="Péter Farkas" userId="7836ec2d-8cec-41dd-97aa-83656323f922" providerId="ADAL" clId="{88A176D1-DA9D-4AD0-87F9-1227AE682FEA}" dt="2023-02-10T12:48:02.537" v="604" actId="27636"/>
          <ac:spMkLst>
            <pc:docMk/>
            <pc:sldMk cId="3177300965" sldId="260"/>
            <ac:spMk id="6" creationId="{919CD83C-3BE3-A036-70C3-42435B4A602F}"/>
          </ac:spMkLst>
        </pc:spChg>
      </pc:sldChg>
      <pc:sldChg chg="new del">
        <pc:chgData name="Péter Farkas" userId="7836ec2d-8cec-41dd-97aa-83656323f922" providerId="ADAL" clId="{88A176D1-DA9D-4AD0-87F9-1227AE682FEA}" dt="2023-02-10T12:51:57.008" v="690" actId="2696"/>
        <pc:sldMkLst>
          <pc:docMk/>
          <pc:sldMk cId="660466731" sldId="261"/>
        </pc:sldMkLst>
      </pc:sldChg>
      <pc:sldChg chg="modSp add mod ord">
        <pc:chgData name="Péter Farkas" userId="7836ec2d-8cec-41dd-97aa-83656323f922" providerId="ADAL" clId="{88A176D1-DA9D-4AD0-87F9-1227AE682FEA}" dt="2023-02-10T12:51:48.610" v="689"/>
        <pc:sldMkLst>
          <pc:docMk/>
          <pc:sldMk cId="3146974130" sldId="262"/>
        </pc:sldMkLst>
        <pc:spChg chg="mod">
          <ac:chgData name="Péter Farkas" userId="7836ec2d-8cec-41dd-97aa-83656323f922" providerId="ADAL" clId="{88A176D1-DA9D-4AD0-87F9-1227AE682FEA}" dt="2023-02-10T12:51:43.458" v="687" actId="20577"/>
          <ac:spMkLst>
            <pc:docMk/>
            <pc:sldMk cId="3146974130" sldId="262"/>
            <ac:spMk id="2" creationId="{332EEBC4-8F61-FCE9-B283-F8C7EBC41FDA}"/>
          </ac:spMkLst>
        </pc:spChg>
        <pc:spChg chg="mod">
          <ac:chgData name="Péter Farkas" userId="7836ec2d-8cec-41dd-97aa-83656323f922" providerId="ADAL" clId="{88A176D1-DA9D-4AD0-87F9-1227AE682FEA}" dt="2023-02-10T12:50:18.767" v="663" actId="20577"/>
          <ac:spMkLst>
            <pc:docMk/>
            <pc:sldMk cId="3146974130" sldId="262"/>
            <ac:spMk id="13" creationId="{3561658A-6B42-8CEA-72EA-BE69F1104BC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94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1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6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5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4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81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8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9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2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11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0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9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hajo.register@hunsail.hu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768F94E-2BF1-56A5-87AC-0C4270793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F415C2E-F255-8833-538F-39C387DCC3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79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3D8CD4-7FBE-9118-0CEB-9C1A2FA6A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20219" y="-65315"/>
            <a:ext cx="7557315" cy="3771957"/>
          </a:xfrm>
          <a:custGeom>
            <a:avLst/>
            <a:gdLst>
              <a:gd name="connsiteX0" fmla="*/ 52567 w 7557315"/>
              <a:gd name="connsiteY0" fmla="*/ 3771957 h 3771957"/>
              <a:gd name="connsiteX1" fmla="*/ 7557315 w 7557315"/>
              <a:gd name="connsiteY1" fmla="*/ 3640961 h 3771957"/>
              <a:gd name="connsiteX2" fmla="*/ 3406126 w 7557315"/>
              <a:gd name="connsiteY2" fmla="*/ 499129 h 3771957"/>
              <a:gd name="connsiteX3" fmla="*/ 3350264 w 7557315"/>
              <a:gd name="connsiteY3" fmla="*/ 459014 h 3771957"/>
              <a:gd name="connsiteX4" fmla="*/ 1923366 w 7557315"/>
              <a:gd name="connsiteY4" fmla="*/ 763 h 3771957"/>
              <a:gd name="connsiteX5" fmla="*/ 1768756 w 7557315"/>
              <a:gd name="connsiteY5" fmla="*/ 1549 h 3771957"/>
              <a:gd name="connsiteX6" fmla="*/ 144811 w 7557315"/>
              <a:gd name="connsiteY6" fmla="*/ 625253 h 3771957"/>
              <a:gd name="connsiteX7" fmla="*/ 0 w 7557315"/>
              <a:gd name="connsiteY7" fmla="*/ 760395 h 377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7315" h="3771957">
                <a:moveTo>
                  <a:pt x="52567" y="3771957"/>
                </a:moveTo>
                <a:lnTo>
                  <a:pt x="7557315" y="3640961"/>
                </a:lnTo>
                <a:lnTo>
                  <a:pt x="3406126" y="499129"/>
                </a:lnTo>
                <a:lnTo>
                  <a:pt x="3350264" y="459014"/>
                </a:lnTo>
                <a:cubicBezTo>
                  <a:pt x="2914482" y="162529"/>
                  <a:pt x="2418440" y="12600"/>
                  <a:pt x="1923366" y="763"/>
                </a:cubicBezTo>
                <a:cubicBezTo>
                  <a:pt x="1871795" y="-470"/>
                  <a:pt x="1820236" y="-206"/>
                  <a:pt x="1768756" y="1549"/>
                </a:cubicBezTo>
                <a:cubicBezTo>
                  <a:pt x="1183172" y="21502"/>
                  <a:pt x="607903" y="234096"/>
                  <a:pt x="144811" y="625253"/>
                </a:cubicBezTo>
                <a:lnTo>
                  <a:pt x="0" y="760395"/>
                </a:ln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71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A9FF1C3-C1BB-3FAD-6B0D-04AE3607A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064" y="498764"/>
            <a:ext cx="6435335" cy="1496291"/>
          </a:xfrm>
        </p:spPr>
        <p:txBody>
          <a:bodyPr anchor="b">
            <a:normAutofit/>
          </a:bodyPr>
          <a:lstStyle/>
          <a:p>
            <a:pPr algn="ctr"/>
            <a:r>
              <a:rPr lang="hu-HU" sz="4000" dirty="0"/>
              <a:t>Előnyszámítás Fórum 2023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B3CD41D-AE7B-DDAA-6CFD-C12056219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1943" y="4655836"/>
            <a:ext cx="6008555" cy="1019085"/>
          </a:xfrm>
        </p:spPr>
        <p:txBody>
          <a:bodyPr>
            <a:normAutofit lnSpcReduction="10000"/>
          </a:bodyPr>
          <a:lstStyle/>
          <a:p>
            <a:pPr algn="ctr"/>
            <a:r>
              <a:rPr lang="hu-HU" sz="2600" b="1" i="0" dirty="0">
                <a:solidFill>
                  <a:srgbClr val="3C3C3B"/>
                </a:solidFill>
                <a:effectLst/>
                <a:latin typeface="DINPro" panose="020B0504020101020102" pitchFamily="34" charset="0"/>
                <a:cs typeface="DINPro" panose="020B0504020101020102" pitchFamily="34" charset="0"/>
              </a:rPr>
              <a:t>Pályaelőnyszámítás - MVSZ</a:t>
            </a:r>
          </a:p>
          <a:p>
            <a:pPr algn="ctr"/>
            <a:r>
              <a:rPr lang="hu-HU" dirty="0">
                <a:solidFill>
                  <a:srgbClr val="3C3C3B"/>
                </a:solidFill>
                <a:latin typeface="Titillium Web" panose="00000500000000000000" pitchFamily="2" charset="-18"/>
              </a:rPr>
              <a:t>Előadó: Farkas Péter</a:t>
            </a:r>
            <a:endParaRPr lang="hu-HU" b="0" i="0" dirty="0">
              <a:solidFill>
                <a:srgbClr val="3C3C3B"/>
              </a:solidFill>
              <a:effectLst/>
              <a:latin typeface="Titillium Web" panose="00000500000000000000" pitchFamily="2" charset="-18"/>
            </a:endParaRPr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582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A50A6F71-2190-839C-1134-2098C5BFE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714181"/>
          </a:xfrm>
          <a:prstGeom prst="rect">
            <a:avLst/>
          </a:prstGeom>
        </p:spPr>
      </p:pic>
      <p:sp>
        <p:nvSpPr>
          <p:cNvPr id="13" name="Cím 12">
            <a:extLst>
              <a:ext uri="{FF2B5EF4-FFF2-40B4-BE49-F238E27FC236}">
                <a16:creationId xmlns:a16="http://schemas.microsoft.com/office/drawing/2014/main" id="{3561658A-6B42-8CEA-72EA-BE69F1104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953" y="108554"/>
            <a:ext cx="8886884" cy="953669"/>
          </a:xfrm>
        </p:spPr>
        <p:txBody>
          <a:bodyPr/>
          <a:lstStyle/>
          <a:p>
            <a:r>
              <a:rPr lang="hu-HU" dirty="0"/>
              <a:t>Miért fontos?</a:t>
            </a:r>
          </a:p>
        </p:txBody>
      </p:sp>
      <p:sp>
        <p:nvSpPr>
          <p:cNvPr id="2" name="Cím 12">
            <a:extLst>
              <a:ext uri="{FF2B5EF4-FFF2-40B4-BE49-F238E27FC236}">
                <a16:creationId xmlns:a16="http://schemas.microsoft.com/office/drawing/2014/main" id="{332EEBC4-8F61-FCE9-B283-F8C7EBC41FDA}"/>
              </a:ext>
            </a:extLst>
          </p:cNvPr>
          <p:cNvSpPr txBox="1">
            <a:spLocks/>
          </p:cNvSpPr>
          <p:nvPr/>
        </p:nvSpPr>
        <p:spPr>
          <a:xfrm>
            <a:off x="138531" y="2822735"/>
            <a:ext cx="11709758" cy="385043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WS osztályok: 27 db</a:t>
            </a:r>
          </a:p>
          <a:p>
            <a:r>
              <a:rPr lang="hu-HU" dirty="0"/>
              <a:t>Nemzeti osztályok: 35 db ebből aktív </a:t>
            </a:r>
            <a:r>
              <a:rPr lang="hu-HU" dirty="0">
                <a:sym typeface="Wingdings" panose="05000000000000000000" pitchFamily="2" charset="2"/>
              </a:rPr>
              <a:t> 27 db</a:t>
            </a:r>
          </a:p>
          <a:p>
            <a:r>
              <a:rPr lang="hu-HU" dirty="0">
                <a:sym typeface="Wingdings" panose="05000000000000000000" pitchFamily="2" charset="2"/>
              </a:rPr>
              <a:t>Nem </a:t>
            </a:r>
            <a:r>
              <a:rPr lang="hu-HU" dirty="0" err="1">
                <a:sym typeface="Wingdings" panose="05000000000000000000" pitchFamily="2" charset="2"/>
              </a:rPr>
              <a:t>OneDesign</a:t>
            </a:r>
            <a:r>
              <a:rPr lang="hu-HU" dirty="0">
                <a:sym typeface="Wingdings" panose="05000000000000000000" pitchFamily="2" charset="2"/>
              </a:rPr>
              <a:t> Nemzeti osztályok: 8 db</a:t>
            </a:r>
          </a:p>
          <a:p>
            <a:endParaRPr lang="hu-HU" dirty="0">
              <a:sym typeface="Wingdings" panose="05000000000000000000" pitchFamily="2" charset="2"/>
            </a:endParaRPr>
          </a:p>
          <a:p>
            <a:pPr algn="ctr"/>
            <a:r>
              <a:rPr lang="hu-HU" dirty="0">
                <a:latin typeface="DINPro" panose="020B0504020101020102" pitchFamily="34" charset="0"/>
                <a:cs typeface="DINPro" panose="020B0504020101020102" pitchFamily="34" charset="0"/>
                <a:sym typeface="Wingdings" panose="05000000000000000000" pitchFamily="2" charset="2"/>
              </a:rPr>
              <a:t>Magyar Cruiser Hajóosztály, Bavaria 32, 33-as osztály, 15/25-ös Túrajolle, Összevont Cirkáló, 8m OPEN, </a:t>
            </a:r>
            <a:r>
              <a:rPr lang="hu-HU" dirty="0" err="1">
                <a:latin typeface="DINPro" panose="020B0504020101020102" pitchFamily="34" charset="0"/>
                <a:cs typeface="DINPro" panose="020B0504020101020102" pitchFamily="34" charset="0"/>
                <a:sym typeface="Wingdings" panose="05000000000000000000" pitchFamily="2" charset="2"/>
              </a:rPr>
              <a:t>Folk</a:t>
            </a:r>
            <a:r>
              <a:rPr lang="hu-HU" dirty="0">
                <a:latin typeface="DINPro" panose="020B0504020101020102" pitchFamily="34" charset="0"/>
                <a:cs typeface="DINPro" panose="020B0504020101020102" pitchFamily="34" charset="0"/>
                <a:sym typeface="Wingdings" panose="05000000000000000000" pitchFamily="2" charset="2"/>
              </a:rPr>
              <a:t> Boat</a:t>
            </a:r>
          </a:p>
          <a:p>
            <a:endParaRPr lang="hu-HU" dirty="0">
              <a:sym typeface="Wingdings" panose="05000000000000000000" pitchFamily="2" charset="2"/>
            </a:endParaRPr>
          </a:p>
          <a:p>
            <a:r>
              <a:rPr lang="hu-HU" dirty="0"/>
              <a:t>Az aktív Nemzeti osztályoknak a 30 %-a! </a:t>
            </a:r>
          </a:p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736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2F7F5C0F-8F8E-27B1-1B38-9822BBE32447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10"/>
            <a:ext cx="12191979" cy="685799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6D3A378B-30F2-677E-ADE3-D9979347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A6B5C45-1572-4105-9A9A-C2F395AD3F8A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2/10/2023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9C23378E-16EF-7D77-ECA0-65A9A9CB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EE0CB3F7-D607-DD27-6318-D95A7FBB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E84AC6A-A0EF-437B-BCEE-4772B0214A58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ím 12">
            <a:extLst>
              <a:ext uri="{FF2B5EF4-FFF2-40B4-BE49-F238E27FC236}">
                <a16:creationId xmlns:a16="http://schemas.microsoft.com/office/drawing/2014/main" id="{8593A4E0-FC03-3BEF-33DB-C1738DB250FE}"/>
              </a:ext>
            </a:extLst>
          </p:cNvPr>
          <p:cNvSpPr txBox="1">
            <a:spLocks/>
          </p:cNvSpPr>
          <p:nvPr/>
        </p:nvSpPr>
        <p:spPr>
          <a:xfrm>
            <a:off x="2349953" y="108554"/>
            <a:ext cx="8886884" cy="9536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HTAB – Pálya előnyszámítás</a:t>
            </a:r>
          </a:p>
        </p:txBody>
      </p:sp>
      <p:sp>
        <p:nvSpPr>
          <p:cNvPr id="9" name="Cím 12">
            <a:extLst>
              <a:ext uri="{FF2B5EF4-FFF2-40B4-BE49-F238E27FC236}">
                <a16:creationId xmlns:a16="http://schemas.microsoft.com/office/drawing/2014/main" id="{D826BE12-02D6-F4CD-0372-EB7155E1857B}"/>
              </a:ext>
            </a:extLst>
          </p:cNvPr>
          <p:cNvSpPr txBox="1">
            <a:spLocks/>
          </p:cNvSpPr>
          <p:nvPr/>
        </p:nvSpPr>
        <p:spPr>
          <a:xfrm>
            <a:off x="0" y="2952165"/>
            <a:ext cx="12064482" cy="3186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hu-HU" sz="2400" dirty="0">
                <a:latin typeface="DINPro" panose="020B0504020101020102" pitchFamily="34" charset="0"/>
                <a:cs typeface="DINPro" panose="020B0504020101020102" pitchFamily="34" charset="0"/>
              </a:rPr>
              <a:t>Mi legyen a neve?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hu-HU" sz="2400" dirty="0">
              <a:latin typeface="DINPro" panose="020B0504020101020102" pitchFamily="34" charset="0"/>
              <a:cs typeface="DINPro" panose="020B0504020101020102" pitchFamily="34" charset="0"/>
            </a:endParaRPr>
          </a:p>
          <a:p>
            <a:pPr algn="ctr">
              <a:spcAft>
                <a:spcPts val="800"/>
              </a:spcAft>
              <a:tabLst>
                <a:tab pos="3676650" algn="l"/>
              </a:tabLst>
            </a:pPr>
            <a:r>
              <a:rPr lang="hu-HU" sz="2400" b="1" dirty="0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Pálya Előnyszámítási Szabályzat (CTC) 2024</a:t>
            </a:r>
            <a:endParaRPr lang="hu-HU" sz="2400" dirty="0">
              <a:effectLst/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3676650" algn="l"/>
              </a:tabLst>
            </a:pPr>
            <a:r>
              <a:rPr lang="hu-HU" sz="2400" b="1" dirty="0" err="1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Course</a:t>
            </a:r>
            <a:r>
              <a:rPr lang="hu-HU" sz="2400" b="1" dirty="0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 Yacht Time </a:t>
            </a:r>
            <a:r>
              <a:rPr lang="hu-HU" sz="2400" b="1" dirty="0" err="1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Correction</a:t>
            </a:r>
            <a:r>
              <a:rPr lang="hu-HU" sz="2400" b="1" dirty="0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 System</a:t>
            </a:r>
          </a:p>
          <a:p>
            <a:pPr algn="ctr">
              <a:spcAft>
                <a:spcPts val="800"/>
              </a:spcAft>
              <a:tabLst>
                <a:tab pos="3676650" algn="l"/>
              </a:tabLst>
            </a:pPr>
            <a:endParaRPr lang="hu-HU" sz="2400" dirty="0"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3676650" algn="l"/>
              </a:tabLst>
            </a:pPr>
            <a:r>
              <a:rPr lang="hu-HU" sz="3600" dirty="0">
                <a:solidFill>
                  <a:srgbClr val="0070C0"/>
                </a:solidFill>
                <a:effectLst/>
                <a:latin typeface="DINPro" panose="020B0504020101020102" pitchFamily="34" charset="0"/>
                <a:ea typeface="Times New Roman" panose="02020603050405020304" pitchFamily="18" charset="0"/>
              </a:rPr>
              <a:t>CTC</a:t>
            </a:r>
            <a:endParaRPr lang="hu-HU" sz="2400" dirty="0">
              <a:solidFill>
                <a:srgbClr val="0070C0"/>
              </a:solidFill>
              <a:effectLst/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hu-HU" sz="2400" dirty="0">
                <a:latin typeface="DINPro" panose="020B0504020101020102" pitchFamily="34" charset="0"/>
                <a:cs typeface="DINPro" panose="020B0504020101020102" pitchFamily="34" charset="0"/>
              </a:rPr>
              <a:t> </a:t>
            </a:r>
            <a:endParaRPr lang="hu-HU" sz="1800" dirty="0">
              <a:latin typeface="DINPro" panose="020B0504020101020102" pitchFamily="34" charset="0"/>
              <a:cs typeface="DINPro" panose="020B0504020101020102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800" dirty="0">
              <a:latin typeface="DINPro" panose="020B0504020101020102" pitchFamily="34" charset="0"/>
              <a:cs typeface="DINPro" panose="020B0504020101020102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800" dirty="0">
              <a:latin typeface="DINPro" panose="020B0504020101020102" pitchFamily="34" charset="0"/>
              <a:cs typeface="DINPro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8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A50A6F71-2190-839C-1134-2098C5BFE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714181"/>
          </a:xfrm>
          <a:prstGeom prst="rect">
            <a:avLst/>
          </a:prstGeom>
        </p:spPr>
      </p:pic>
      <p:sp>
        <p:nvSpPr>
          <p:cNvPr id="13" name="Cím 12">
            <a:extLst>
              <a:ext uri="{FF2B5EF4-FFF2-40B4-BE49-F238E27FC236}">
                <a16:creationId xmlns:a16="http://schemas.microsoft.com/office/drawing/2014/main" id="{3561658A-6B42-8CEA-72EA-BE69F1104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953" y="108554"/>
            <a:ext cx="8886884" cy="953669"/>
          </a:xfrm>
        </p:spPr>
        <p:txBody>
          <a:bodyPr/>
          <a:lstStyle/>
          <a:p>
            <a:r>
              <a:rPr lang="hu-HU" dirty="0"/>
              <a:t>Pályakorrekció meghatározása 2023-ra</a:t>
            </a:r>
          </a:p>
        </p:txBody>
      </p:sp>
      <p:sp>
        <p:nvSpPr>
          <p:cNvPr id="2" name="Cím 12">
            <a:extLst>
              <a:ext uri="{FF2B5EF4-FFF2-40B4-BE49-F238E27FC236}">
                <a16:creationId xmlns:a16="http://schemas.microsoft.com/office/drawing/2014/main" id="{332EEBC4-8F61-FCE9-B283-F8C7EBC41FDA}"/>
              </a:ext>
            </a:extLst>
          </p:cNvPr>
          <p:cNvSpPr txBox="1">
            <a:spLocks/>
          </p:cNvSpPr>
          <p:nvPr/>
        </p:nvSpPr>
        <p:spPr>
          <a:xfrm>
            <a:off x="138531" y="2822735"/>
            <a:ext cx="11943222" cy="38504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4625" lvl="1" indent="-174625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u="none" strike="noStrike" kern="0" spc="0" dirty="0">
                <a:ln>
                  <a:noFill/>
                </a:ln>
                <a:effectLst>
                  <a:outerShdw sx="0" sy="0">
                    <a:srgbClr val="000000"/>
                  </a:outerShdw>
                </a:effectLst>
                <a:latin typeface="DINPro" panose="020B0504020101020102" pitchFamily="34" charset="0"/>
                <a:ea typeface="DINPro" panose="020B0504020101020102" pitchFamily="34" charset="0"/>
              </a:rPr>
              <a:t>A 2019/2020/2021-es szezonból Osztályonként a pályaversenyben futott idők lettek kiválasztva, és egymáshoz mérve kiszámítva a CTC szám. Ezen számok össz átlaga határozta meg a 2023-as CTC pályakorrekciós számot. </a:t>
            </a:r>
            <a:endParaRPr lang="hu-HU" u="none" strike="noStrike" kern="0" spc="0" dirty="0">
              <a:ln>
                <a:noFill/>
              </a:ln>
              <a:effectLst>
                <a:outerShdw sx="0" sy="0">
                  <a:srgbClr val="000000"/>
                </a:outerShdw>
              </a:effectLst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174625" lvl="1" indent="-174625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u="none" strike="noStrike" kern="0" spc="0" dirty="0">
                <a:ln>
                  <a:noFill/>
                </a:ln>
                <a:effectLst>
                  <a:outerShdw sx="0" sy="0">
                    <a:srgbClr val="000000"/>
                  </a:outerShdw>
                </a:effectLst>
                <a:latin typeface="DINPro" panose="020B0504020101020102" pitchFamily="34" charset="0"/>
                <a:ea typeface="DINPro" panose="020B0504020101020102" pitchFamily="34" charset="0"/>
              </a:rPr>
              <a:t>A hajóknak és típusoknak a. versenyek után megállapított CTC számok átlaga a 2023. évi szezon induló CTC előnyszám</a:t>
            </a:r>
            <a:endParaRPr lang="hu-HU" u="none" strike="noStrike" kern="0" spc="0" dirty="0">
              <a:ln>
                <a:noFill/>
              </a:ln>
              <a:effectLst>
                <a:outerShdw sx="0" sy="0">
                  <a:srgbClr val="000000"/>
                </a:outerShdw>
              </a:effectLst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174625" lvl="1" indent="-174625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u="none" strike="noStrike" kern="0" spc="0" dirty="0">
                <a:ln>
                  <a:noFill/>
                </a:ln>
                <a:effectLst>
                  <a:outerShdw sx="0" sy="0">
                    <a:srgbClr val="000000"/>
                  </a:outerShdw>
                </a:effectLst>
                <a:latin typeface="DINPro" panose="020B0504020101020102" pitchFamily="34" charset="0"/>
                <a:ea typeface="DINPro" panose="020B0504020101020102" pitchFamily="34" charset="0"/>
              </a:rPr>
              <a:t>Hajóosztályonként a futamokban indult +/- 30%-on belüli eredmények teljes átlagát veszi figyelembe a rendszer.</a:t>
            </a:r>
            <a:endParaRPr lang="hu-HU" u="none" strike="noStrike" kern="0" spc="0" dirty="0">
              <a:ln>
                <a:noFill/>
              </a:ln>
              <a:effectLst>
                <a:outerShdw sx="0" sy="0">
                  <a:srgbClr val="000000"/>
                </a:outerShdw>
              </a:effectLst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174625" lvl="1" indent="-174625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u="none" strike="noStrike" kern="0" spc="0" dirty="0">
                <a:ln>
                  <a:noFill/>
                </a:ln>
                <a:effectLst>
                  <a:outerShdw sx="0" sy="0">
                    <a:srgbClr val="000000"/>
                  </a:outerShdw>
                </a:effectLst>
                <a:latin typeface="DINPro" panose="020B0504020101020102" pitchFamily="34" charset="0"/>
                <a:ea typeface="DINPro" panose="020B0504020101020102" pitchFamily="34" charset="0"/>
              </a:rPr>
              <a:t>Amennyiben valaki azt tapasztalja, hogy rossz a hajójának besorolása, vagy a versenyek valamelyikén indult, de azonosítási hiba miatt nem jól került megállapításra a CTC száma, az kérjük a mellékletben található formanyomtatvány kitöltésével és a </a:t>
            </a:r>
            <a:r>
              <a:rPr lang="hu-HU" u="none" strike="noStrike" kern="0" spc="0" dirty="0">
                <a:ln>
                  <a:noFill/>
                </a:ln>
                <a:effectLst>
                  <a:outerShdw sx="0" sy="0">
                    <a:srgbClr val="000000"/>
                  </a:outerShdw>
                </a:effectLst>
                <a:latin typeface="DINPro" panose="020B0504020101020102" pitchFamily="34" charset="0"/>
                <a:ea typeface="DINPro" panose="020B0504020101020102" pitchFamily="34" charset="0"/>
                <a:hlinkClick r:id="rId3"/>
              </a:rPr>
              <a:t>hajo.register@hunsail.hu</a:t>
            </a:r>
            <a:r>
              <a:rPr lang="hu-HU" u="none" strike="noStrike" kern="0" spc="0" dirty="0">
                <a:ln>
                  <a:noFill/>
                </a:ln>
                <a:effectLst>
                  <a:outerShdw sx="0" sy="0">
                    <a:srgbClr val="000000"/>
                  </a:outerShdw>
                </a:effectLst>
                <a:latin typeface="DINPro" panose="020B0504020101020102" pitchFamily="34" charset="0"/>
                <a:ea typeface="DINPro" panose="020B0504020101020102" pitchFamily="34" charset="0"/>
              </a:rPr>
              <a:t> e-mail címre való megküldésével jelezze.</a:t>
            </a:r>
            <a:endParaRPr lang="hu-HU" u="none" strike="noStrike" kern="0" spc="0" dirty="0">
              <a:ln>
                <a:noFill/>
              </a:ln>
              <a:effectLst>
                <a:outerShdw sx="0" sy="0">
                  <a:srgbClr val="000000"/>
                </a:outerShdw>
              </a:effectLst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174625" lvl="2" indent="-174625" algn="just">
              <a:spcBef>
                <a:spcPts val="2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dirty="0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A CTC szám felülvizsgálati kérelmet a Titkárság, Nagyhajós Bizottság és a Hajózástechnikai Albizottság közösen kivizsgálja 15 napon belül és minden esetben írásos indoklással együtt visszajelzést küld az érintetteknek</a:t>
            </a:r>
            <a:r>
              <a:rPr lang="hu-HU" sz="1100" b="1" dirty="0">
                <a:effectLst/>
                <a:latin typeface="DINPro" panose="020B0504020101020102" pitchFamily="34" charset="0"/>
                <a:ea typeface="DINPro" panose="020B0504020101020102" pitchFamily="34" charset="0"/>
              </a:rPr>
              <a:t>..</a:t>
            </a:r>
            <a:endParaRPr lang="hu-HU" sz="1100" b="1" dirty="0">
              <a:effectLst/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6974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F1F0B9-8076-8D93-7874-7F37D42F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8107"/>
            <a:ext cx="5187820" cy="91600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Pálya korrekció, hogyan működjön?</a:t>
            </a:r>
          </a:p>
        </p:txBody>
      </p:sp>
      <p:pic>
        <p:nvPicPr>
          <p:cNvPr id="9" name="Tartalom helye 8" descr="A képen szöveg, zene látható&#10;&#10;Automatikusan generált leírás">
            <a:extLst>
              <a:ext uri="{FF2B5EF4-FFF2-40B4-BE49-F238E27FC236}">
                <a16:creationId xmlns:a16="http://schemas.microsoft.com/office/drawing/2014/main" id="{334AE004-B2AC-2DFF-D6D4-34E7447AC4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653"/>
            <a:ext cx="12192000" cy="2757470"/>
          </a:xfrm>
        </p:spPr>
      </p:pic>
      <p:sp>
        <p:nvSpPr>
          <p:cNvPr id="6" name="Tartalom helye 5">
            <a:extLst>
              <a:ext uri="{FF2B5EF4-FFF2-40B4-BE49-F238E27FC236}">
                <a16:creationId xmlns:a16="http://schemas.microsoft.com/office/drawing/2014/main" id="{919CD83C-3BE3-A036-70C3-42435B4A6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15191" y="2803147"/>
            <a:ext cx="7193307" cy="3980208"/>
          </a:xfrm>
        </p:spPr>
        <p:txBody>
          <a:bodyPr>
            <a:normAutofit lnSpcReduction="10000"/>
          </a:bodyPr>
          <a:lstStyle/>
          <a:p>
            <a:pPr marL="285750" lvl="1" indent="-285750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sz="1500" u="none" strike="noStrike" kern="0" spc="0" dirty="0">
                <a:ln>
                  <a:noFill/>
                </a:ln>
                <a:latin typeface="DINPro" panose="020B0504020101020102" pitchFamily="34" charset="0"/>
                <a:ea typeface="DINPro" panose="020B0504020101020102" pitchFamily="34" charset="0"/>
              </a:rPr>
              <a:t>Meghatározásra kerül az összes Osztályban futó hajóra, amelyik érvényesen teljesítette a futamot egy számított futamidő. A számított futamidőket egymáshoz arányosítva kerül meghatározásra a futamban elért új CTC szám. Ez a szám a pályaverseny minden futamán külön-külön számítandó, és a verseny végén ezen számok átlagából meghatározandó a verseny utáni új CTC szám. Ezt egy szezonban minden pályaversenyen induló hajóval meg kell tenni, és az év végén a versenyek után kialakult új CTC számok átlagából képződik a következő szezon Osztályon belüli hajóra vonatkozó éves CTC szám.</a:t>
            </a:r>
            <a:endParaRPr lang="hu-HU" sz="1500" u="none" strike="noStrike" kern="0" spc="0" dirty="0">
              <a:ln>
                <a:noFill/>
              </a:ln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285750" lvl="1" indent="-285750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sz="1500" u="none" strike="noStrike" kern="0" spc="0" dirty="0">
                <a:ln>
                  <a:noFill/>
                </a:ln>
                <a:latin typeface="DINPro" panose="020B0504020101020102" pitchFamily="34" charset="0"/>
                <a:ea typeface="DINPro" panose="020B0504020101020102" pitchFamily="34" charset="0"/>
              </a:rPr>
              <a:t>A Dinamikus számolás futamonkénti CTC eredménye kerül meghatározásra.</a:t>
            </a:r>
            <a:endParaRPr lang="hu-HU" sz="1500" u="none" strike="noStrike" kern="0" spc="0" dirty="0">
              <a:ln>
                <a:noFill/>
              </a:ln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285750" lvl="1" indent="-285750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sz="1500" u="none" strike="noStrike" kern="0" spc="0" dirty="0">
                <a:ln>
                  <a:noFill/>
                </a:ln>
                <a:latin typeface="DINPro" panose="020B0504020101020102" pitchFamily="34" charset="0"/>
                <a:ea typeface="DINPro" panose="020B0504020101020102" pitchFamily="34" charset="0"/>
              </a:rPr>
              <a:t>A naptári év végéig, minden alkalmasnak ítélt futam után számolt és megállapított CTC szám átlagát veszi a rendszer.</a:t>
            </a:r>
            <a:endParaRPr lang="hu-HU" sz="1500" u="none" strike="noStrike" kern="0" spc="0" dirty="0">
              <a:ln>
                <a:noFill/>
              </a:ln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pPr marL="285750" lvl="1" indent="-285750" algn="just" fontAlgn="base"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hu-HU" sz="1500" u="none" strike="noStrike" kern="0" spc="0" dirty="0">
                <a:ln>
                  <a:noFill/>
                </a:ln>
                <a:latin typeface="DINPro" panose="020B0504020101020102" pitchFamily="34" charset="0"/>
                <a:ea typeface="DINPro" panose="020B0504020101020102" pitchFamily="34" charset="0"/>
              </a:rPr>
              <a:t>A szezon minden esetben az előző szezonban meghatározott CTC szám alapján kezdődik, és a szezonban futott pályaidők ezzel a számmal korrigálandóak. </a:t>
            </a:r>
            <a:endParaRPr lang="hu-HU" sz="1500" u="none" strike="noStrike" kern="0" spc="0" dirty="0">
              <a:ln>
                <a:noFill/>
              </a:ln>
              <a:latin typeface="DINPro" panose="020B0504020101020102" pitchFamily="34" charset="0"/>
              <a:ea typeface="Times New Roman" panose="02020603050405020304" pitchFamily="18" charset="0"/>
            </a:endParaRPr>
          </a:p>
          <a:p>
            <a:endParaRPr lang="hu-HU" dirty="0">
              <a:latin typeface="DINPro" panose="020B0504020101020102" pitchFamily="34" charset="0"/>
              <a:cs typeface="DINPro" panose="020B0504020101020102" pitchFamily="34" charset="0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719DC843-467B-55FD-069C-DCCEC7A32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4" y="3881474"/>
            <a:ext cx="3152776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00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szöveg, képernyőkép, névjegykártya látható">
            <a:extLst>
              <a:ext uri="{FF2B5EF4-FFF2-40B4-BE49-F238E27FC236}">
                <a16:creationId xmlns:a16="http://schemas.microsoft.com/office/drawing/2014/main" id="{38FE2F77-DA79-2EBB-0690-B22F81202CA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 b="14590"/>
          <a:stretch/>
        </p:blipFill>
        <p:spPr>
          <a:xfrm>
            <a:off x="20" y="10"/>
            <a:ext cx="12191979" cy="6857990"/>
          </a:xfrm>
          <a:noFill/>
        </p:spPr>
      </p:pic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6D3A378B-30F2-677E-ADE3-D9979347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77379" y="4629744"/>
            <a:ext cx="26535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BED0AB3-EF68-4C21-B234-63CD58D85057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2/10/2023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C23378E-16EF-7D77-ECA0-65A9A9CB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2" y="6318446"/>
            <a:ext cx="274319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EE0CB3F7-D607-DD27-6318-D95A7FBB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18446"/>
            <a:ext cx="61569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E84AC6A-A0EF-437B-BCEE-4772B0214A58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3659325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E89DACA9B6D3A245B1DB04F1ACC0333A" ma:contentTypeVersion="15" ma:contentTypeDescription="Új dokumentum létrehozása." ma:contentTypeScope="" ma:versionID="5e25918f8b017a8f14ad4c57dd25fffa">
  <xsd:schema xmlns:xsd="http://www.w3.org/2001/XMLSchema" xmlns:xs="http://www.w3.org/2001/XMLSchema" xmlns:p="http://schemas.microsoft.com/office/2006/metadata/properties" xmlns:ns2="63b25a4e-6192-449d-b304-4100dcaf8a25" xmlns:ns3="58434c41-6abe-4324-b2ec-af8db1b6c815" targetNamespace="http://schemas.microsoft.com/office/2006/metadata/properties" ma:root="true" ma:fieldsID="afccc264d4bd6b86b4e59b4a0ee30686" ns2:_="" ns3:_="">
    <xsd:import namespace="63b25a4e-6192-449d-b304-4100dcaf8a25"/>
    <xsd:import namespace="58434c41-6abe-4324-b2ec-af8db1b6c8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25a4e-6192-449d-b304-4100dcaf8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Képcímkék" ma:readOnly="false" ma:fieldId="{5cf76f15-5ced-4ddc-b409-7134ff3c332f}" ma:taxonomyMulti="true" ma:sspId="1bd5c3e0-d20d-456e-a4ed-58be5084bf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434c41-6abe-4324-b2ec-af8db1b6c81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bdbee76-6328-4eff-8879-b7e01a4ccd3f}" ma:internalName="TaxCatchAll" ma:showField="CatchAllData" ma:web="58434c41-6abe-4324-b2ec-af8db1b6c8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b25a4e-6192-449d-b304-4100dcaf8a25">
      <Terms xmlns="http://schemas.microsoft.com/office/infopath/2007/PartnerControls"/>
    </lcf76f155ced4ddcb4097134ff3c332f>
    <TaxCatchAll xmlns="58434c41-6abe-4324-b2ec-af8db1b6c815" xsi:nil="true"/>
  </documentManagement>
</p:properties>
</file>

<file path=customXml/itemProps1.xml><?xml version="1.0" encoding="utf-8"?>
<ds:datastoreItem xmlns:ds="http://schemas.openxmlformats.org/officeDocument/2006/customXml" ds:itemID="{F25DC474-EE61-4A9B-AF7D-57ADB89BB580}"/>
</file>

<file path=customXml/itemProps2.xml><?xml version="1.0" encoding="utf-8"?>
<ds:datastoreItem xmlns:ds="http://schemas.openxmlformats.org/officeDocument/2006/customXml" ds:itemID="{FCF1E7D7-2D52-48BD-A8EF-76943D1D0F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33F3B3-A292-4530-9610-9812DB68D64B}">
  <ds:schemaRefs>
    <ds:schemaRef ds:uri="http://schemas.microsoft.com/office/2006/metadata/properties"/>
    <ds:schemaRef ds:uri="http://schemas.microsoft.com/office/infopath/2007/PartnerControls"/>
    <ds:schemaRef ds:uri="b62cad83-6591-4d8b-a41c-ceb421b01192"/>
    <ds:schemaRef ds:uri="b9efb412-f7c0-4b87-a455-d6c5fdc1903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401</Words>
  <Application>Microsoft Office PowerPoint</Application>
  <PresentationFormat>Szélesvásznú</PresentationFormat>
  <Paragraphs>38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</vt:lpstr>
      <vt:lpstr>DINPro</vt:lpstr>
      <vt:lpstr>Neue Haas Grotesk Text Pro</vt:lpstr>
      <vt:lpstr>Titillium Web</vt:lpstr>
      <vt:lpstr>Wingdings</vt:lpstr>
      <vt:lpstr>SwellVTI</vt:lpstr>
      <vt:lpstr>Előnyszámítás Fórum 2023</vt:lpstr>
      <vt:lpstr>Miért fontos?</vt:lpstr>
      <vt:lpstr>PowerPoint-bemutató</vt:lpstr>
      <vt:lpstr>Pályakorrekció meghatározása 2023-ra</vt:lpstr>
      <vt:lpstr>Pálya korrekció, hogyan működjön?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Előnyszámítás Fórum 2023</dc:title>
  <dc:creator>Farkas Péter MVSZ/MVA</dc:creator>
  <cp:lastModifiedBy>Farkas Péter MVSZ/MVA</cp:lastModifiedBy>
  <cp:revision>2</cp:revision>
  <dcterms:created xsi:type="dcterms:W3CDTF">2023-02-08T09:17:32Z</dcterms:created>
  <dcterms:modified xsi:type="dcterms:W3CDTF">2023-02-10T12:52:01Z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0x010100E89DACA9B6D3A245B1DB04F1ACC0333A</vt:lpwstr>
  </property>
  <property fmtid="{D5CDD505-2E9C-101B-9397-08002B2CF9AE}" pid="3" name="MediaServiceImageTags">
    <vt:lpwstr/>
  </property>
</Properties>
</file>